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1" r:id="rId2"/>
    <p:sldId id="301" r:id="rId3"/>
    <p:sldId id="352" r:id="rId4"/>
    <p:sldId id="353" r:id="rId5"/>
    <p:sldId id="355" r:id="rId6"/>
    <p:sldId id="354" r:id="rId7"/>
    <p:sldId id="330" r:id="rId8"/>
  </p:sldIdLst>
  <p:sldSz cx="12192000" cy="6858000"/>
  <p:notesSz cx="6797675" cy="9926638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orient="horz" pos="3127">
          <p15:clr>
            <a:srgbClr val="A4A3A4"/>
          </p15:clr>
        </p15:guide>
        <p15:guide id="3" pos="2160">
          <p15:clr>
            <a:srgbClr val="A4A3A4"/>
          </p15:clr>
        </p15:guide>
        <p15:guide id="4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F81BD"/>
    <a:srgbClr val="66CCFF"/>
    <a:srgbClr val="00AD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DBED569-4797-4DF1-A0F4-6AAB3CD982D8}" styleName="Stile chiaro 3 - Color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ile chiaro 3 - Colore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ile medio 1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85" autoAdjust="0"/>
    <p:restoredTop sz="93878" autoAdjust="0"/>
  </p:normalViewPr>
  <p:slideViewPr>
    <p:cSldViewPr>
      <p:cViewPr>
        <p:scale>
          <a:sx n="70" d="100"/>
          <a:sy n="70" d="100"/>
        </p:scale>
        <p:origin x="45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691"/>
    </p:cViewPr>
  </p:sorterViewPr>
  <p:notesViewPr>
    <p:cSldViewPr>
      <p:cViewPr varScale="1">
        <p:scale>
          <a:sx n="48" d="100"/>
          <a:sy n="48" d="100"/>
        </p:scale>
        <p:origin x="-2460" y="-90"/>
      </p:cViewPr>
      <p:guideLst>
        <p:guide orient="horz" pos="2880"/>
        <p:guide orient="horz" pos="3127"/>
        <p:guide pos="216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accent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Consumi di energia per fonte - 2018</a:t>
            </a:r>
          </a:p>
        </c:rich>
      </c:tx>
      <c:layout>
        <c:manualLayout>
          <c:xMode val="edge"/>
          <c:yMode val="edge"/>
          <c:x val="0.22676010535866387"/>
          <c:y val="0.8438685263978703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accent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>
        <c:manualLayout>
          <c:layoutTarget val="inner"/>
          <c:xMode val="edge"/>
          <c:yMode val="edge"/>
          <c:x val="0.14582695241971239"/>
          <c:y val="0.10014843133929434"/>
          <c:w val="0.68170359554867466"/>
          <c:h val="0.71963639766016252"/>
        </c:manualLayout>
      </c:layout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Consumi di energia per fonte - 2018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9643-48E3-A8C3-4B91E4840913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9643-48E3-A8C3-4B91E4840913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9643-48E3-A8C3-4B91E4840913}"/>
              </c:ext>
            </c:extLst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9643-48E3-A8C3-4B91E4840913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9643-48E3-A8C3-4B91E4840913}"/>
              </c:ext>
            </c:extLst>
          </c:dPt>
          <c:dLbls>
            <c:dLbl>
              <c:idx val="0"/>
              <c:layout>
                <c:manualLayout>
                  <c:x val="1.6237779135651505E-2"/>
                  <c:y val="2.713906591608985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6741562982335851"/>
                      <c:h val="0.199751317321366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9643-48E3-A8C3-4B91E4840913}"/>
                </c:ext>
              </c:extLst>
            </c:dLbl>
            <c:dLbl>
              <c:idx val="1"/>
              <c:layout>
                <c:manualLayout>
                  <c:x val="-4.8991470083570958E-3"/>
                  <c:y val="-2.713906591608985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643-48E3-A8C3-4B91E4840913}"/>
                </c:ext>
              </c:extLst>
            </c:dLbl>
            <c:dLbl>
              <c:idx val="2"/>
              <c:layout>
                <c:manualLayout>
                  <c:x val="-5.3890617091928057E-2"/>
                  <c:y val="-3.143622714842568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9050186553345925"/>
                      <c:h val="0.1520187298019638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9643-48E3-A8C3-4B91E4840913}"/>
                </c:ext>
              </c:extLst>
            </c:dLbl>
            <c:dLbl>
              <c:idx val="3"/>
              <c:layout>
                <c:manualLayout>
                  <c:x val="1.2206197334259468E-7"/>
                  <c:y val="-2.7137846460658561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078309971731535"/>
                      <c:h val="0.2897890226111157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643-48E3-A8C3-4B91E4840913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697044912114371"/>
                      <c:h val="0.199751317321366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643-48E3-A8C3-4B91E4840913}"/>
                </c:ext>
              </c:extLst>
            </c:dLbl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Foglio1!$A$2:$A$6</c:f>
              <c:strCache>
                <c:ptCount val="5"/>
                <c:pt idx="0">
                  <c:v>Combustibili fossili</c:v>
                </c:pt>
                <c:pt idx="1">
                  <c:v>Petrolio</c:v>
                </c:pt>
                <c:pt idx="2">
                  <c:v>Gas Naturale</c:v>
                </c:pt>
                <c:pt idx="3">
                  <c:v>Importazioni nette di energia elettrica</c:v>
                </c:pt>
                <c:pt idx="4">
                  <c:v>Fonti rinnovabili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>
                  <c:v>5.4</c:v>
                </c:pt>
                <c:pt idx="1">
                  <c:v>34</c:v>
                </c:pt>
                <c:pt idx="2">
                  <c:v>34.5</c:v>
                </c:pt>
                <c:pt idx="3">
                  <c:v>5.6</c:v>
                </c:pt>
                <c:pt idx="4">
                  <c:v>20.5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43-48E3-A8C3-4B91E4840913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accent1">
                  <a:lumMod val="50000"/>
                </a:schemeClr>
              </a:solidFill>
              <a:latin typeface="Helvetica Ligh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Consumi finali industria - 2018 (Mtep)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accent1">
                        <a:lumMod val="50000"/>
                      </a:schemeClr>
                    </a:solidFill>
                    <a:latin typeface="Helvetica Ligh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Foglio1!$A$2:$A$6</c:f>
              <c:strCache>
                <c:ptCount val="5"/>
                <c:pt idx="0">
                  <c:v>Solidi</c:v>
                </c:pt>
                <c:pt idx="1">
                  <c:v>Gas</c:v>
                </c:pt>
                <c:pt idx="2">
                  <c:v>Petrolio</c:v>
                </c:pt>
                <c:pt idx="3">
                  <c:v>Rinnovabili</c:v>
                </c:pt>
                <c:pt idx="4">
                  <c:v>Energia elettrica</c:v>
                </c:pt>
              </c:strCache>
            </c:strRef>
          </c:cat>
          <c:val>
            <c:numRef>
              <c:f>Foglio1!$B$2:$B$6</c:f>
              <c:numCache>
                <c:formatCode>General</c:formatCode>
                <c:ptCount val="5"/>
                <c:pt idx="0">
                  <c:v>2.1059999999999999</c:v>
                </c:pt>
                <c:pt idx="1">
                  <c:v>12.638</c:v>
                </c:pt>
                <c:pt idx="2">
                  <c:v>2.8780000000000001</c:v>
                </c:pt>
                <c:pt idx="3">
                  <c:v>0.125</c:v>
                </c:pt>
                <c:pt idx="4">
                  <c:v>9.484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CB-4415-B6A3-358F026A36C7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accent1">
                  <a:lumMod val="50000"/>
                </a:schemeClr>
              </a:solidFill>
              <a:latin typeface="Helvetica Ligh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accent1">
              <a:lumMod val="50000"/>
            </a:schemeClr>
          </a:solidFill>
          <a:latin typeface="Helvetica Light"/>
        </a:defRPr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8A793AA6-6834-4302-BF7A-7DDDB6EE904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8CFABD4-EE77-4315-A229-0B0B0FF8980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4FF2BCC-61C2-4E3E-82B7-52695AE4EB77}" type="datetimeFigureOut">
              <a:rPr lang="it-IT"/>
              <a:pPr>
                <a:defRPr/>
              </a:pPr>
              <a:t>22/05/2020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24F728E-0171-4340-A1E9-B16B0D80FD8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23C7C64-52A4-4B92-90A2-3316226AFD2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2CD0C2D-AC22-4CC4-9A45-9B31B271833C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95C60EDB-BFEA-414C-89AB-5E2DFBCCF6E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E8782A7-3B84-4ADF-A731-89C5A3E6E4B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5AF68AA-4209-467D-BABD-1DC979CA2BE0}" type="datetimeFigureOut">
              <a:rPr lang="it-IT"/>
              <a:pPr>
                <a:defRPr/>
              </a:pPr>
              <a:t>22/05/2020</a:t>
            </a:fld>
            <a:endParaRPr lang="it-IT"/>
          </a:p>
        </p:txBody>
      </p:sp>
      <p:sp>
        <p:nvSpPr>
          <p:cNvPr id="4" name="Segnaposto immagine diapositiva 3">
            <a:extLst>
              <a:ext uri="{FF2B5EF4-FFF2-40B4-BE49-F238E27FC236}">
                <a16:creationId xmlns:a16="http://schemas.microsoft.com/office/drawing/2014/main" id="{8F059516-9EDF-4491-9604-AE5659232CC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>
            <a:extLst>
              <a:ext uri="{FF2B5EF4-FFF2-40B4-BE49-F238E27FC236}">
                <a16:creationId xmlns:a16="http://schemas.microsoft.com/office/drawing/2014/main" id="{C536CCD3-F37B-4CCF-90E1-23B82377F0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906C2CE-B408-42A8-82E3-481A4277F03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501B70A-A765-431B-84D1-AF7498ED106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9F254A7B-8215-4B79-B2A5-24857CDB657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immagine diapositiva 1">
            <a:extLst>
              <a:ext uri="{FF2B5EF4-FFF2-40B4-BE49-F238E27FC236}">
                <a16:creationId xmlns:a16="http://schemas.microsoft.com/office/drawing/2014/main" id="{C3D45BE2-7DC9-47DB-8024-24E4B52FFD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Segnaposto note 2">
            <a:extLst>
              <a:ext uri="{FF2B5EF4-FFF2-40B4-BE49-F238E27FC236}">
                <a16:creationId xmlns:a16="http://schemas.microsoft.com/office/drawing/2014/main" id="{AD6AE499-D045-465C-A9B7-DA63125EDAE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altLang="it-IT"/>
          </a:p>
        </p:txBody>
      </p:sp>
      <p:sp>
        <p:nvSpPr>
          <p:cNvPr id="5124" name="Segnaposto numero diapositiva 3">
            <a:extLst>
              <a:ext uri="{FF2B5EF4-FFF2-40B4-BE49-F238E27FC236}">
                <a16:creationId xmlns:a16="http://schemas.microsoft.com/office/drawing/2014/main" id="{987B6FCB-2E65-4003-B54B-0872D6F9468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484C650-D917-4EB1-B662-BC50E8D981EF}" type="slidenum">
              <a:rPr lang="it-IT" altLang="it-IT"/>
              <a:pPr>
                <a:spcBef>
                  <a:spcPct val="0"/>
                </a:spcBef>
              </a:pPr>
              <a:t>1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F254A7B-8215-4B79-B2A5-24857CDB6570}" type="slidenum">
              <a:rPr lang="it-IT" altLang="it-IT" smtClean="0"/>
              <a:pPr>
                <a:defRPr/>
              </a:pPr>
              <a:t>3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070838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CC55878-9D4F-485E-A648-66B23ED48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22F6E-2AF0-4DCA-8EEE-D220D7FF97B3}" type="datetimeFigureOut">
              <a:rPr lang="it-IT"/>
              <a:pPr>
                <a:defRPr/>
              </a:pPr>
              <a:t>22/05/2020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28EB833-33DE-4A72-9AA4-55B57ACD6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C1771BD-9326-493A-9902-FC0CF58F1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AE1D4-C307-4A90-A23E-AFA3AAE95A1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545586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6C906E2-32D0-4E41-956D-CE2FB0994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95581-89A5-49F6-9143-854CD5BDFD24}" type="datetimeFigureOut">
              <a:rPr lang="it-IT"/>
              <a:pPr>
                <a:defRPr/>
              </a:pPr>
              <a:t>22/05/2020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37B1BE9-4355-45F1-A393-1925613C7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E1A5586-1D06-42B6-BFC6-5E47AEE7E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841A9-2A9C-4FCC-981D-6C3E18E47B2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694061724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9972339-6BCD-4F0B-A1CD-4D4F4C4F5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D9114-C057-4103-AA4C-38A507C19670}" type="datetimeFigureOut">
              <a:rPr lang="it-IT"/>
              <a:pPr>
                <a:defRPr/>
              </a:pPr>
              <a:t>22/05/2020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7B47FB9-AECC-49A6-93B0-0FB91D6C8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42FACF1-1E19-433A-BB2D-CE557919E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370F6-579D-4E99-91B7-957947286F0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1252345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1ED52E-637F-417C-A198-D3AC485FC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F505F-FA88-47E2-B0A8-E7EB12781E34}" type="datetimeFigureOut">
              <a:rPr lang="it-IT"/>
              <a:pPr>
                <a:defRPr/>
              </a:pPr>
              <a:t>22/05/2020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7EA259E-DC6A-40E7-820E-2B12F4516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1DAC486-2AE6-4CBF-8601-55BED096B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B2F00-6ED9-440B-B1AD-A89CA94C6B1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90385377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8F58AA-F350-420F-8C89-096409682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61BB9-FB23-4907-9936-F0EA9FF0CFE3}" type="datetimeFigureOut">
              <a:rPr lang="it-IT"/>
              <a:pPr>
                <a:defRPr/>
              </a:pPr>
              <a:t>22/05/2020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311DA9F-AD97-43E9-B232-3607F5FAE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E7AA0FC-CDA4-47E1-8BE1-31E1C61BA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BFB90-C2D8-4483-A719-928BE90CD2A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0471053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96ABC61A-9F78-43C6-9B7D-BC95A2EC2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70DEE-13D3-4899-8116-E5CC18BE2343}" type="datetimeFigureOut">
              <a:rPr lang="it-IT"/>
              <a:pPr>
                <a:defRPr/>
              </a:pPr>
              <a:t>22/05/2020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5A52CD92-BD5D-4DE4-ADF0-F1FD9668B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63B8855E-7F7F-4C01-B2B3-9E3F8D53A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02554-E90A-4E38-A7C3-9B02367460E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987263579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FF1BACB3-D8C9-4A8B-B50A-B243695C4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7156E-179C-415C-A3FC-C4F867B932A6}" type="datetimeFigureOut">
              <a:rPr lang="it-IT"/>
              <a:pPr>
                <a:defRPr/>
              </a:pPr>
              <a:t>22/05/2020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77FF715C-4F46-4B12-83C8-8AE2BA844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8CE4EF73-E12B-4A3E-95D1-7188D0B15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DFD9F-75BB-4B95-A09D-9E983729DFE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67842544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9237C545-A8FB-4509-8F11-32CB01945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AB3E7-B406-437F-8DB9-B9130495660A}" type="datetimeFigureOut">
              <a:rPr lang="it-IT"/>
              <a:pPr>
                <a:defRPr/>
              </a:pPr>
              <a:t>22/05/2020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B5563834-9511-4589-B87A-F70026BA6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5DA94218-ADFF-4249-BCD6-AEFD32B87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0B5A40-D5F4-4E1A-AB9E-7597D48E115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05678317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928DBE37-7D7C-4648-82BA-4E7289AA8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20129-4A77-4B8E-A386-F51599327B65}" type="datetimeFigureOut">
              <a:rPr lang="it-IT"/>
              <a:pPr>
                <a:defRPr/>
              </a:pPr>
              <a:t>22/05/2020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713BFFF2-9FCC-418D-8AD5-3A63FB768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31E0E213-69B1-4B78-BC93-CBBF9B97C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F02FC-3387-4995-B73B-87B004B9EDEA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98795658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925536D2-61AB-40BD-8E54-1584CBD9A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D14E7-A435-4BE2-9405-B1ADC690B643}" type="datetimeFigureOut">
              <a:rPr lang="it-IT"/>
              <a:pPr>
                <a:defRPr/>
              </a:pPr>
              <a:t>22/05/2020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1983CA64-1149-4EB2-900B-9A0B0EB62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22EE4104-0826-4B28-93CD-4ED53009C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B11F62-F0EB-4D3B-9750-8354E72A7748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86796627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829F2D56-97F0-43AD-B0D1-776EE57F9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9F6F8-BA17-4E21-93BE-F439CEDD1BAD}" type="datetimeFigureOut">
              <a:rPr lang="it-IT"/>
              <a:pPr>
                <a:defRPr/>
              </a:pPr>
              <a:t>22/05/2020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7CB8889F-254F-4157-AEF4-59FB4D334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D3EB1BF9-A6B5-473E-A183-81B7FF75F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AA467-5B63-493B-92CE-9DA6B98F5379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271105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>
            <a:extLst>
              <a:ext uri="{FF2B5EF4-FFF2-40B4-BE49-F238E27FC236}">
                <a16:creationId xmlns:a16="http://schemas.microsoft.com/office/drawing/2014/main" id="{1700DC65-22BF-46E9-9D1C-C1A4FB4167D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>
            <a:extLst>
              <a:ext uri="{FF2B5EF4-FFF2-40B4-BE49-F238E27FC236}">
                <a16:creationId xmlns:a16="http://schemas.microsoft.com/office/drawing/2014/main" id="{A1C56E66-F8DE-4DA6-AA41-D5F9989AC44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151DB83-ADA5-4FEB-8A24-E6B1A9F4BD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E988886-4A41-476B-B8D9-D9D5D0AA653D}" type="datetimeFigureOut">
              <a:rPr lang="it-IT"/>
              <a:pPr>
                <a:defRPr/>
              </a:pPr>
              <a:t>22/05/2020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7BA81AF-4876-410B-8CB1-D665CE7D49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E6C2B46-694C-4C14-9781-5BE07BE72A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65885B5-829B-4CF5-9976-6E1E5856FFD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laborazione 15">
            <a:extLst>
              <a:ext uri="{FF2B5EF4-FFF2-40B4-BE49-F238E27FC236}">
                <a16:creationId xmlns:a16="http://schemas.microsoft.com/office/drawing/2014/main" id="{204EB573-A4CB-4970-8602-83A075D58AE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lowChartProcess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/>
          </a:p>
        </p:txBody>
      </p:sp>
      <p:sp>
        <p:nvSpPr>
          <p:cNvPr id="4099" name="CasellaDiTesto 12">
            <a:extLst>
              <a:ext uri="{FF2B5EF4-FFF2-40B4-BE49-F238E27FC236}">
                <a16:creationId xmlns:a16="http://schemas.microsoft.com/office/drawing/2014/main" id="{2F5A080C-0AE8-4743-B6F2-DA7AA6FC0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746063"/>
            <a:ext cx="1219200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b="1" dirty="0">
                <a:solidFill>
                  <a:schemeClr val="bg1"/>
                </a:solidFill>
                <a:latin typeface="Helvetica Light"/>
              </a:rPr>
              <a:t>Direttore Generale ASSOCOSTIERI – Avv. Dario </a:t>
            </a:r>
            <a:r>
              <a:rPr lang="it-IT" altLang="it-IT" sz="1800" b="1" dirty="0" err="1">
                <a:solidFill>
                  <a:schemeClr val="bg1"/>
                </a:solidFill>
                <a:latin typeface="Helvetica Light"/>
              </a:rPr>
              <a:t>Soria</a:t>
            </a:r>
            <a:endParaRPr lang="it-IT" altLang="it-IT" sz="1800" b="1" dirty="0">
              <a:solidFill>
                <a:schemeClr val="bg1"/>
              </a:solidFill>
              <a:latin typeface="Helvetica Light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b="1" dirty="0" err="1">
                <a:solidFill>
                  <a:srgbClr val="FF0000"/>
                </a:solidFill>
                <a:latin typeface="Helvetica Light"/>
              </a:rPr>
              <a:t>Xxxxx</a:t>
            </a:r>
            <a:r>
              <a:rPr lang="it-IT" altLang="it-IT" sz="1800" b="1" dirty="0">
                <a:solidFill>
                  <a:srgbClr val="FF0000"/>
                </a:solidFill>
                <a:latin typeface="Helvetica Light"/>
              </a:rPr>
              <a:t> – Marangon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b="1" dirty="0" err="1">
                <a:solidFill>
                  <a:srgbClr val="FF0000"/>
                </a:solidFill>
                <a:latin typeface="Helvetica Light"/>
              </a:rPr>
              <a:t>Xxxx</a:t>
            </a:r>
            <a:r>
              <a:rPr lang="it-IT" altLang="it-IT" sz="1800" b="1" dirty="0">
                <a:solidFill>
                  <a:srgbClr val="FF0000"/>
                </a:solidFill>
                <a:latin typeface="Helvetica Light"/>
              </a:rPr>
              <a:t>- Eleonora </a:t>
            </a:r>
            <a:r>
              <a:rPr lang="it-IT" altLang="it-IT" sz="1800" b="1" dirty="0" err="1">
                <a:solidFill>
                  <a:srgbClr val="FF0000"/>
                </a:solidFill>
                <a:latin typeface="Helvetica Light"/>
              </a:rPr>
              <a:t>Capaccioli</a:t>
            </a:r>
            <a:r>
              <a:rPr lang="it-IT" altLang="it-IT" sz="1800" b="1" dirty="0">
                <a:solidFill>
                  <a:srgbClr val="FF0000"/>
                </a:solidFill>
                <a:latin typeface="Helvetica Light"/>
              </a:rPr>
              <a:t>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1800" b="1" dirty="0">
              <a:solidFill>
                <a:schemeClr val="bg1"/>
              </a:solidFill>
              <a:latin typeface="Helvetica Light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1800" b="1" dirty="0">
              <a:solidFill>
                <a:schemeClr val="bg1"/>
              </a:solidFill>
              <a:latin typeface="Helvetica Light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1800" b="1" dirty="0">
              <a:solidFill>
                <a:schemeClr val="bg1"/>
              </a:solidFill>
              <a:latin typeface="Helvetica Light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1800" b="1" dirty="0">
              <a:solidFill>
                <a:schemeClr val="bg1"/>
              </a:solidFill>
              <a:latin typeface="Helvetica Light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1800" b="1" dirty="0">
              <a:solidFill>
                <a:schemeClr val="bg1"/>
              </a:solidFill>
              <a:latin typeface="Helvetica Light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1800" b="1" dirty="0">
              <a:solidFill>
                <a:schemeClr val="bg1"/>
              </a:solidFill>
              <a:latin typeface="Helvetica Light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it-IT" altLang="it-IT" sz="1800" b="1" dirty="0">
              <a:solidFill>
                <a:schemeClr val="bg1"/>
              </a:solidFill>
              <a:latin typeface="Helvetica Light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800" b="1" dirty="0">
                <a:solidFill>
                  <a:schemeClr val="bg1"/>
                </a:solidFill>
                <a:latin typeface="Helvetica Light"/>
              </a:rPr>
              <a:t>Roma, 26 maggio 2020</a:t>
            </a:r>
          </a:p>
        </p:txBody>
      </p:sp>
      <p:pic>
        <p:nvPicPr>
          <p:cNvPr id="4100" name="Picture 2" descr="C:\Documents and Settings\Utente\Desktop\nuovo logo\Assocostieri_Confcomm_White.png">
            <a:extLst>
              <a:ext uri="{FF2B5EF4-FFF2-40B4-BE49-F238E27FC236}">
                <a16:creationId xmlns:a16="http://schemas.microsoft.com/office/drawing/2014/main" id="{D2B595E5-3C57-4EE8-8B8A-0CE264D47D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1600" y="188913"/>
            <a:ext cx="4368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CasellaDiTesto 8">
            <a:extLst>
              <a:ext uri="{FF2B5EF4-FFF2-40B4-BE49-F238E27FC236}">
                <a16:creationId xmlns:a16="http://schemas.microsoft.com/office/drawing/2014/main" id="{EDC5DD84-8745-47E8-9067-7901DE282E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624138"/>
            <a:ext cx="12192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it-IT" altLang="it-IT" sz="4000" dirty="0">
                <a:solidFill>
                  <a:srgbClr val="FFFFFF"/>
                </a:solidFill>
                <a:latin typeface="Helvetica Light"/>
                <a:ea typeface="Helvetica Light"/>
                <a:cs typeface="Helvetica Light"/>
              </a:rPr>
              <a:t> </a:t>
            </a:r>
            <a:r>
              <a:rPr lang="it-IT" sz="3600" b="1" dirty="0">
                <a:solidFill>
                  <a:srgbClr val="FFFFFF"/>
                </a:solidFill>
                <a:latin typeface="Helvetica Light"/>
                <a:cs typeface="Helvetica Light"/>
              </a:rPr>
              <a:t>Dal 1983 l’Associazione nazionale della logistica energetica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ttangolo 18">
            <a:extLst>
              <a:ext uri="{FF2B5EF4-FFF2-40B4-BE49-F238E27FC236}">
                <a16:creationId xmlns:a16="http://schemas.microsoft.com/office/drawing/2014/main" id="{DAD05BAA-20A9-4078-B5B2-A74C65C7C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088" y="2371725"/>
            <a:ext cx="11477625" cy="458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25488" indent="-1714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it-IT" altLang="it-IT" sz="1600" b="1" dirty="0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Rappresenta </a:t>
            </a:r>
            <a:r>
              <a:rPr lang="it-IT" altLang="it-IT" sz="1600" dirty="0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da oltre 35 anni, i titolari di </a:t>
            </a:r>
            <a:r>
              <a:rPr lang="it-IT" altLang="it-IT" sz="1600" b="1" dirty="0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depositi di GNL </a:t>
            </a:r>
            <a:r>
              <a:rPr lang="it-IT" altLang="it-IT" sz="1600" b="1" i="1" dirty="0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small scale </a:t>
            </a:r>
            <a:r>
              <a:rPr lang="it-IT" altLang="it-IT" sz="1600" b="1" dirty="0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e tutti i terminali di rigassificazione di GNL</a:t>
            </a:r>
            <a:r>
              <a:rPr lang="it-IT" altLang="it-IT" sz="1600" dirty="0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, di </a:t>
            </a:r>
            <a:r>
              <a:rPr lang="it-IT" altLang="it-IT" sz="1600" b="1" dirty="0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depositi costieri</a:t>
            </a:r>
            <a:r>
              <a:rPr lang="it-IT" altLang="it-IT" sz="1600" dirty="0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, doganali, fiscali di oli minerali, prodotti chimici e </a:t>
            </a:r>
            <a:r>
              <a:rPr lang="it-IT" altLang="it-IT" sz="1600" b="1" dirty="0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GPL</a:t>
            </a:r>
            <a:r>
              <a:rPr lang="it-IT" altLang="it-IT" sz="1600" dirty="0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, i produttori e le aziende attive nel settore del </a:t>
            </a:r>
            <a:r>
              <a:rPr lang="it-IT" altLang="it-IT" sz="1600" b="1" dirty="0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biodiesel</a:t>
            </a:r>
            <a:r>
              <a:rPr lang="it-IT" altLang="it-IT" sz="1600" dirty="0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/</a:t>
            </a:r>
            <a:r>
              <a:rPr lang="it-IT" altLang="it-IT" sz="1600" b="1" dirty="0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biometano</a:t>
            </a:r>
            <a:r>
              <a:rPr lang="it-IT" altLang="it-IT" sz="1600" dirty="0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 e le società attive nel </a:t>
            </a:r>
            <a:r>
              <a:rPr lang="it-IT" altLang="it-IT" sz="1600" b="1" dirty="0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bunkeraggio marino.</a:t>
            </a: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it-IT" altLang="it-IT" sz="1600" b="1" dirty="0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Svolge</a:t>
            </a:r>
            <a:r>
              <a:rPr lang="it-IT" altLang="it-IT" sz="1600" dirty="0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 un lavoro continuativo e proattivo di accreditamento dei propri associati presso gli stakeholder di riferimento.</a:t>
            </a: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it-IT" altLang="it-IT" sz="1600" b="1" dirty="0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Tutela</a:t>
            </a:r>
            <a:r>
              <a:rPr lang="it-IT" altLang="it-IT" sz="1600" dirty="0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 le necessità delle Aziende associate nelle sedi istituzionali, politiche e tecniche nazionali, comunitarie ed internazionali competenti in materia di logistica energetica e di biocarburanti. </a:t>
            </a:r>
          </a:p>
          <a:p>
            <a:pPr algn="just" eaLnBrk="1" hangingPunct="1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it-IT" altLang="it-IT" sz="1600" b="1" dirty="0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Aderisce</a:t>
            </a:r>
            <a:r>
              <a:rPr lang="it-IT" altLang="it-IT" sz="1600" dirty="0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 alle seguenti associazioni: </a:t>
            </a:r>
          </a:p>
          <a:p>
            <a:pPr lvl="1" algn="just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it-IT" altLang="it-IT" sz="1600" dirty="0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Confcommercio - Imprese per l’Italia </a:t>
            </a:r>
          </a:p>
          <a:p>
            <a:pPr lvl="1" algn="just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it-IT" altLang="it-IT" sz="1600" dirty="0" err="1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Conftrasporto</a:t>
            </a:r>
            <a:endParaRPr lang="it-IT" altLang="it-IT" sz="1600" dirty="0">
              <a:solidFill>
                <a:schemeClr val="accent1">
                  <a:lumMod val="50000"/>
                </a:schemeClr>
              </a:solidFill>
              <a:latin typeface="Helvetica Light"/>
              <a:ea typeface="Helvetica Light"/>
              <a:cs typeface="Helvetica Light"/>
            </a:endParaRPr>
          </a:p>
          <a:p>
            <a:pPr lvl="1" algn="just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it-IT" altLang="it-IT" sz="1600" dirty="0" err="1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Confmare</a:t>
            </a:r>
            <a:endParaRPr lang="it-IT" altLang="it-IT" sz="1600" dirty="0">
              <a:solidFill>
                <a:schemeClr val="accent1">
                  <a:lumMod val="50000"/>
                </a:schemeClr>
              </a:solidFill>
              <a:latin typeface="Helvetica Light"/>
              <a:ea typeface="Helvetica Light"/>
              <a:cs typeface="Helvetica Light"/>
            </a:endParaRPr>
          </a:p>
          <a:p>
            <a:pPr lvl="1" algn="just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it-IT" altLang="it-IT" sz="1600" dirty="0" err="1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European</a:t>
            </a:r>
            <a:r>
              <a:rPr lang="it-IT" altLang="it-IT" sz="1600" dirty="0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 Biodiesel Board</a:t>
            </a:r>
          </a:p>
          <a:p>
            <a:pPr lvl="1" algn="just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it-IT" altLang="it-IT" sz="1600" dirty="0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Biofuel Platform</a:t>
            </a:r>
          </a:p>
          <a:p>
            <a:pPr lvl="1" algn="just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it-IT" altLang="it-IT" sz="1600" dirty="0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CUNA - Commissione Tecnica di Unificazione nell’Autoveicolo</a:t>
            </a:r>
          </a:p>
          <a:p>
            <a:pPr lvl="1" algn="just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it-IT" altLang="it-IT" sz="1600" dirty="0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CTI – Comitato Termotecnico Italiano</a:t>
            </a:r>
          </a:p>
          <a:p>
            <a:pPr lvl="1" algn="just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it-IT" altLang="it-IT" sz="1600" dirty="0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WEC – World Energy </a:t>
            </a:r>
            <a:r>
              <a:rPr lang="it-IT" altLang="it-IT" sz="1600" dirty="0" err="1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Council</a:t>
            </a:r>
            <a:endParaRPr lang="it-IT" altLang="it-IT" sz="1600" dirty="0">
              <a:solidFill>
                <a:schemeClr val="accent1">
                  <a:lumMod val="50000"/>
                </a:schemeClr>
              </a:solidFill>
              <a:latin typeface="Helvetica Light"/>
              <a:ea typeface="Helvetica Light"/>
              <a:cs typeface="Helvetica Light"/>
            </a:endParaRPr>
          </a:p>
          <a:p>
            <a:pPr lvl="1" algn="just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it-IT" altLang="it-IT" sz="1600" dirty="0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Consiglio Nazionale della Green Economy</a:t>
            </a:r>
          </a:p>
          <a:p>
            <a:pPr lvl="1" algn="just" eaLnBrk="1" hangingPunct="1">
              <a:spcBef>
                <a:spcPct val="0"/>
              </a:spcBef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it-IT" altLang="it-IT" sz="1600" dirty="0">
              <a:solidFill>
                <a:schemeClr val="accent1">
                  <a:lumMod val="50000"/>
                </a:schemeClr>
              </a:solidFill>
              <a:latin typeface="Helvetica Light"/>
              <a:ea typeface="Helvetica Light"/>
              <a:cs typeface="Helvetica Light"/>
            </a:endParaRPr>
          </a:p>
        </p:txBody>
      </p:sp>
      <p:sp>
        <p:nvSpPr>
          <p:cNvPr id="6147" name="CasellaDiTesto 22">
            <a:extLst>
              <a:ext uri="{FF2B5EF4-FFF2-40B4-BE49-F238E27FC236}">
                <a16:creationId xmlns:a16="http://schemas.microsoft.com/office/drawing/2014/main" id="{23CEAEAE-4976-46CC-B257-7570A1AA9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75" y="1057275"/>
            <a:ext cx="44434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it-IT" altLang="it-IT" sz="1600" b="1" dirty="0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ASSOCOSTIERI</a:t>
            </a:r>
            <a:r>
              <a:rPr lang="it-IT" altLang="it-IT" sz="1600" dirty="0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 nasce a Roma nel 1983 come Associazione di riferimento per le aziende che operano nel settore della </a:t>
            </a:r>
            <a:r>
              <a:rPr lang="it-IT" altLang="it-IT" sz="1600" b="1" dirty="0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logistica energetica</a:t>
            </a:r>
            <a:r>
              <a:rPr lang="it-IT" altLang="it-IT" sz="1600" dirty="0">
                <a:solidFill>
                  <a:schemeClr val="accent1">
                    <a:lumMod val="50000"/>
                  </a:schemeClr>
                </a:solidFill>
                <a:latin typeface="Helvetica Light"/>
                <a:ea typeface="Helvetica Light"/>
                <a:cs typeface="Helvetica Light"/>
              </a:rPr>
              <a:t>.</a:t>
            </a:r>
          </a:p>
        </p:txBody>
      </p:sp>
      <p:grpSp>
        <p:nvGrpSpPr>
          <p:cNvPr id="6148" name="Gruppo 24">
            <a:extLst>
              <a:ext uri="{FF2B5EF4-FFF2-40B4-BE49-F238E27FC236}">
                <a16:creationId xmlns:a16="http://schemas.microsoft.com/office/drawing/2014/main" id="{EE2E60A3-6F1E-411F-BFE8-038B25B42D1E}"/>
              </a:ext>
            </a:extLst>
          </p:cNvPr>
          <p:cNvGrpSpPr>
            <a:grpSpLocks/>
          </p:cNvGrpSpPr>
          <p:nvPr/>
        </p:nvGrpSpPr>
        <p:grpSpPr bwMode="auto">
          <a:xfrm>
            <a:off x="257175" y="217488"/>
            <a:ext cx="4379913" cy="485775"/>
            <a:chOff x="4262696" y="480551"/>
            <a:chExt cx="4419161" cy="486000"/>
          </a:xfrm>
        </p:grpSpPr>
        <p:sp>
          <p:nvSpPr>
            <p:cNvPr id="26" name="Rettangolo 25">
              <a:extLst>
                <a:ext uri="{FF2B5EF4-FFF2-40B4-BE49-F238E27FC236}">
                  <a16:creationId xmlns:a16="http://schemas.microsoft.com/office/drawing/2014/main" id="{C1ABA8E0-ADF8-4766-B4F7-D1419E36608B}"/>
                </a:ext>
              </a:extLst>
            </p:cNvPr>
            <p:cNvSpPr/>
            <p:nvPr/>
          </p:nvSpPr>
          <p:spPr>
            <a:xfrm>
              <a:off x="4269103" y="480551"/>
              <a:ext cx="4412754" cy="486000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19050" cmpd="sng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b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t-IT" sz="2000" b="1" dirty="0">
                  <a:solidFill>
                    <a:schemeClr val="bg1"/>
                  </a:solidFill>
                  <a:latin typeface="Helvetica Light"/>
                  <a:cs typeface="Helvetica Light"/>
                </a:rPr>
                <a:t>Chi siamo</a:t>
              </a:r>
            </a:p>
          </p:txBody>
        </p:sp>
        <p:cxnSp>
          <p:nvCxnSpPr>
            <p:cNvPr id="27" name="Connettore 1 26">
              <a:extLst>
                <a:ext uri="{FF2B5EF4-FFF2-40B4-BE49-F238E27FC236}">
                  <a16:creationId xmlns:a16="http://schemas.microsoft.com/office/drawing/2014/main" id="{4FA4D40D-AB7F-4D97-935F-791011C3A867}"/>
                </a:ext>
              </a:extLst>
            </p:cNvPr>
            <p:cNvCxnSpPr/>
            <p:nvPr/>
          </p:nvCxnSpPr>
          <p:spPr>
            <a:xfrm flipV="1">
              <a:off x="4262696" y="486904"/>
              <a:ext cx="4419161" cy="0"/>
            </a:xfrm>
            <a:prstGeom prst="line">
              <a:avLst/>
            </a:prstGeom>
            <a:ln w="57150" cmpd="sng">
              <a:solidFill>
                <a:schemeClr val="accent1"/>
              </a:solidFill>
            </a:ln>
            <a:effectLst/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pic>
        <p:nvPicPr>
          <p:cNvPr id="6149" name="Picture 2">
            <a:extLst>
              <a:ext uri="{FF2B5EF4-FFF2-40B4-BE49-F238E27FC236}">
                <a16:creationId xmlns:a16="http://schemas.microsoft.com/office/drawing/2014/main" id="{3795F1BE-383C-4DB7-B550-4F69C253C4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236538"/>
            <a:ext cx="6591300" cy="2101850"/>
          </a:xfrm>
          <a:prstGeom prst="rect">
            <a:avLst/>
          </a:prstGeom>
          <a:noFill/>
          <a:ln w="5715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Immagine 8" descr="Assocostieri_ConfComm_orizz">
            <a:extLst>
              <a:ext uri="{FF2B5EF4-FFF2-40B4-BE49-F238E27FC236}">
                <a16:creationId xmlns:a16="http://schemas.microsoft.com/office/drawing/2014/main" id="{8A080539-0F38-4185-B4F0-ADC9E75DE0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7913" y="6056313"/>
            <a:ext cx="2224087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ttangolo arrotondato 11">
            <a:extLst>
              <a:ext uri="{FF2B5EF4-FFF2-40B4-BE49-F238E27FC236}">
                <a16:creationId xmlns:a16="http://schemas.microsoft.com/office/drawing/2014/main" id="{98B0F7AD-4363-47FB-BD2C-4E67D854B442}"/>
              </a:ext>
            </a:extLst>
          </p:cNvPr>
          <p:cNvSpPr/>
          <p:nvPr/>
        </p:nvSpPr>
        <p:spPr>
          <a:xfrm>
            <a:off x="6579167" y="923596"/>
            <a:ext cx="5457493" cy="508467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Helvetica Light"/>
            </a:endParaRPr>
          </a:p>
        </p:txBody>
      </p:sp>
      <p:sp>
        <p:nvSpPr>
          <p:cNvPr id="29" name="Rettangolo arrotondato 11">
            <a:extLst>
              <a:ext uri="{FF2B5EF4-FFF2-40B4-BE49-F238E27FC236}">
                <a16:creationId xmlns:a16="http://schemas.microsoft.com/office/drawing/2014/main" id="{5317A450-A1E2-4B19-8C9F-5FFABEF94054}"/>
              </a:ext>
            </a:extLst>
          </p:cNvPr>
          <p:cNvSpPr/>
          <p:nvPr/>
        </p:nvSpPr>
        <p:spPr>
          <a:xfrm>
            <a:off x="155340" y="5167734"/>
            <a:ext cx="6161054" cy="1429618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solidFill>
                <a:schemeClr val="tx2">
                  <a:lumMod val="75000"/>
                </a:schemeClr>
              </a:solidFill>
              <a:latin typeface="Helvetica Light"/>
            </a:endParaRP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43879E7C-F68F-4BEC-86A8-FD06011BB4B2}"/>
              </a:ext>
            </a:extLst>
          </p:cNvPr>
          <p:cNvSpPr/>
          <p:nvPr/>
        </p:nvSpPr>
        <p:spPr>
          <a:xfrm>
            <a:off x="273050" y="217488"/>
            <a:ext cx="11468100" cy="685800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>
                <a:solidFill>
                  <a:schemeClr val="bg1"/>
                </a:solidFill>
                <a:latin typeface="Helvetica Light"/>
                <a:cs typeface="Helvetica Light"/>
              </a:rPr>
              <a:t>Catalogo dei sussidi ambientalmente dannosi e dei sussidi ambientalmente favorevoli</a:t>
            </a:r>
          </a:p>
        </p:txBody>
      </p:sp>
      <p:cxnSp>
        <p:nvCxnSpPr>
          <p:cNvPr id="9" name="Connettore 1 8">
            <a:extLst>
              <a:ext uri="{FF2B5EF4-FFF2-40B4-BE49-F238E27FC236}">
                <a16:creationId xmlns:a16="http://schemas.microsoft.com/office/drawing/2014/main" id="{F43E55C3-DB38-4E39-BA02-CD664432AA60}"/>
              </a:ext>
            </a:extLst>
          </p:cNvPr>
          <p:cNvCxnSpPr>
            <a:cxnSpLocks/>
          </p:cNvCxnSpPr>
          <p:nvPr/>
        </p:nvCxnSpPr>
        <p:spPr>
          <a:xfrm>
            <a:off x="273050" y="217488"/>
            <a:ext cx="11468100" cy="6350"/>
          </a:xfrm>
          <a:prstGeom prst="line">
            <a:avLst/>
          </a:prstGeom>
          <a:ln w="57150" cmpd="sng">
            <a:solidFill>
              <a:schemeClr val="accent1"/>
            </a:solidFill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8197" name="Immagine 9" descr="Assocostieri_ConfComm_orizz">
            <a:extLst>
              <a:ext uri="{FF2B5EF4-FFF2-40B4-BE49-F238E27FC236}">
                <a16:creationId xmlns:a16="http://schemas.microsoft.com/office/drawing/2014/main" id="{2A4348A7-A5CC-46B0-B77E-F63FD5D952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7913" y="6056313"/>
            <a:ext cx="2224087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B2281979-BED0-4C09-9695-0D71CABA478A}"/>
              </a:ext>
            </a:extLst>
          </p:cNvPr>
          <p:cNvSpPr txBox="1"/>
          <p:nvPr/>
        </p:nvSpPr>
        <p:spPr>
          <a:xfrm>
            <a:off x="155340" y="5628382"/>
            <a:ext cx="30622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A dicembre 2019</a:t>
            </a:r>
            <a:r>
              <a:rPr lang="it-IT" sz="1400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, la Commissione Europea ha presentato il </a:t>
            </a:r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Green </a:t>
            </a:r>
            <a:r>
              <a:rPr lang="it-IT" sz="1400" b="1" dirty="0" err="1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Deal</a:t>
            </a:r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 Europeo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D1AF698-20D9-48E7-AC71-D53F21137DC0}"/>
              </a:ext>
            </a:extLst>
          </p:cNvPr>
          <p:cNvSpPr txBox="1"/>
          <p:nvPr/>
        </p:nvSpPr>
        <p:spPr>
          <a:xfrm>
            <a:off x="3935760" y="5676199"/>
            <a:ext cx="20882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Obiettivo: neutralità climatica dell’Unione al 2050</a:t>
            </a:r>
          </a:p>
        </p:txBody>
      </p:sp>
      <p:sp>
        <p:nvSpPr>
          <p:cNvPr id="16" name="Ovale 15">
            <a:extLst>
              <a:ext uri="{FF2B5EF4-FFF2-40B4-BE49-F238E27FC236}">
                <a16:creationId xmlns:a16="http://schemas.microsoft.com/office/drawing/2014/main" id="{41F4906A-9B79-448F-8ACE-F32C9C349DFB}"/>
              </a:ext>
            </a:extLst>
          </p:cNvPr>
          <p:cNvSpPr/>
          <p:nvPr/>
        </p:nvSpPr>
        <p:spPr>
          <a:xfrm>
            <a:off x="0" y="2003574"/>
            <a:ext cx="2207568" cy="156944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Book Antiqua" panose="02040602050305030304" pitchFamily="18" charset="0"/>
                <a:cs typeface="Helvetica Light"/>
              </a:rPr>
              <a:t>Piano Nazionale Integrato per l’Energia e il Clima</a:t>
            </a:r>
          </a:p>
        </p:txBody>
      </p:sp>
      <p:sp>
        <p:nvSpPr>
          <p:cNvPr id="17" name="Ovale 16">
            <a:extLst>
              <a:ext uri="{FF2B5EF4-FFF2-40B4-BE49-F238E27FC236}">
                <a16:creationId xmlns:a16="http://schemas.microsoft.com/office/drawing/2014/main" id="{CBE66232-D568-4D7D-9F3E-7AE314F70B2B}"/>
              </a:ext>
            </a:extLst>
          </p:cNvPr>
          <p:cNvSpPr/>
          <p:nvPr/>
        </p:nvSpPr>
        <p:spPr>
          <a:xfrm>
            <a:off x="2639616" y="923596"/>
            <a:ext cx="3672408" cy="8492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Diversificazione delle fonti di approvvigionamento</a:t>
            </a:r>
          </a:p>
        </p:txBody>
      </p:sp>
      <p:sp>
        <p:nvSpPr>
          <p:cNvPr id="22" name="Ovale 21">
            <a:extLst>
              <a:ext uri="{FF2B5EF4-FFF2-40B4-BE49-F238E27FC236}">
                <a16:creationId xmlns:a16="http://schemas.microsoft.com/office/drawing/2014/main" id="{0AA27969-F8D4-430D-8394-33C8E6DA8C32}"/>
              </a:ext>
            </a:extLst>
          </p:cNvPr>
          <p:cNvSpPr/>
          <p:nvPr/>
        </p:nvSpPr>
        <p:spPr>
          <a:xfrm>
            <a:off x="2711624" y="1844756"/>
            <a:ext cx="3705944" cy="100818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Riduzione della dipendenza dalle importazioni mediante incremento della produzione da fonti rinnovabili</a:t>
            </a:r>
          </a:p>
        </p:txBody>
      </p:sp>
      <p:sp>
        <p:nvSpPr>
          <p:cNvPr id="23" name="Ovale 22">
            <a:extLst>
              <a:ext uri="{FF2B5EF4-FFF2-40B4-BE49-F238E27FC236}">
                <a16:creationId xmlns:a16="http://schemas.microsoft.com/office/drawing/2014/main" id="{CD757180-89DA-49E5-B4FE-D33FC7623473}"/>
              </a:ext>
            </a:extLst>
          </p:cNvPr>
          <p:cNvSpPr/>
          <p:nvPr/>
        </p:nvSpPr>
        <p:spPr>
          <a:xfrm>
            <a:off x="2711624" y="2945183"/>
            <a:ext cx="3672408" cy="91586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Accelerazione della transizione alle fonti rinnovabili</a:t>
            </a:r>
          </a:p>
        </p:txBody>
      </p:sp>
      <p:sp>
        <p:nvSpPr>
          <p:cNvPr id="24" name="Ovale 23">
            <a:extLst>
              <a:ext uri="{FF2B5EF4-FFF2-40B4-BE49-F238E27FC236}">
                <a16:creationId xmlns:a16="http://schemas.microsoft.com/office/drawing/2014/main" id="{60A63EE8-1408-4893-AAC3-A97D852AB7C0}"/>
              </a:ext>
            </a:extLst>
          </p:cNvPr>
          <p:cNvSpPr/>
          <p:nvPr/>
        </p:nvSpPr>
        <p:spPr>
          <a:xfrm>
            <a:off x="2711624" y="3881287"/>
            <a:ext cx="3672408" cy="91586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Riduzione delle emissioni di gas ad effetto serra</a:t>
            </a:r>
          </a:p>
        </p:txBody>
      </p:sp>
      <p:sp>
        <p:nvSpPr>
          <p:cNvPr id="19" name="Freccia a destra 18">
            <a:extLst>
              <a:ext uri="{FF2B5EF4-FFF2-40B4-BE49-F238E27FC236}">
                <a16:creationId xmlns:a16="http://schemas.microsoft.com/office/drawing/2014/main" id="{E9417E1B-06D2-4720-AD97-3C3F6F648BBB}"/>
              </a:ext>
            </a:extLst>
          </p:cNvPr>
          <p:cNvSpPr/>
          <p:nvPr/>
        </p:nvSpPr>
        <p:spPr>
          <a:xfrm>
            <a:off x="3101647" y="5804415"/>
            <a:ext cx="906121" cy="356416"/>
          </a:xfrm>
          <a:prstGeom prst="rightArrow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latin typeface="Helvetica Light"/>
            </a:endParaRPr>
          </a:p>
        </p:txBody>
      </p:sp>
      <p:sp>
        <p:nvSpPr>
          <p:cNvPr id="27" name="Freccia a destra 26">
            <a:extLst>
              <a:ext uri="{FF2B5EF4-FFF2-40B4-BE49-F238E27FC236}">
                <a16:creationId xmlns:a16="http://schemas.microsoft.com/office/drawing/2014/main" id="{D9BF7349-1DB1-429E-9FF6-DB71A94D1BE4}"/>
              </a:ext>
            </a:extLst>
          </p:cNvPr>
          <p:cNvSpPr/>
          <p:nvPr/>
        </p:nvSpPr>
        <p:spPr>
          <a:xfrm>
            <a:off x="2021527" y="2512320"/>
            <a:ext cx="978129" cy="484632"/>
          </a:xfrm>
          <a:prstGeom prst="rightArrow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atin typeface="Helvetica Light"/>
            </a:endParaRP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8086FEBF-47BE-4C23-B77D-2EB02064239C}"/>
              </a:ext>
            </a:extLst>
          </p:cNvPr>
          <p:cNvSpPr txBox="1"/>
          <p:nvPr/>
        </p:nvSpPr>
        <p:spPr>
          <a:xfrm>
            <a:off x="6640430" y="1412776"/>
            <a:ext cx="535016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La </a:t>
            </a:r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revisione dei sussidi </a:t>
            </a:r>
            <a:r>
              <a:rPr lang="it-IT" sz="1400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erogati alle fonti fossili ed ai carburanti alternativi deve essere coerente con le politiche energetiche comunitarie e nazionali e basarsi su:</a:t>
            </a:r>
          </a:p>
          <a:p>
            <a:pPr algn="just"/>
            <a:endParaRPr lang="it-IT" sz="1400" dirty="0">
              <a:solidFill>
                <a:schemeClr val="accent1">
                  <a:lumMod val="50000"/>
                </a:schemeClr>
              </a:solidFill>
              <a:latin typeface="Helvetica Light"/>
            </a:endParaRPr>
          </a:p>
          <a:p>
            <a:pPr marL="342900" indent="-342900" algn="just">
              <a:buAutoNum type="arabicPeriod"/>
            </a:pPr>
            <a:r>
              <a:rPr lang="it-IT" sz="1400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Garantire il principio della </a:t>
            </a:r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neutralità</a:t>
            </a:r>
            <a:r>
              <a:rPr lang="it-IT" sz="1400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 </a:t>
            </a:r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tecnologica</a:t>
            </a:r>
          </a:p>
          <a:p>
            <a:pPr marL="342900" indent="-342900" algn="just">
              <a:buAutoNum type="arabicPeriod"/>
            </a:pPr>
            <a:r>
              <a:rPr lang="it-IT" sz="1400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Garantire l’accesso e l’utilizzo di fonti energetiche a </a:t>
            </a:r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prezzi equi e competitivi</a:t>
            </a:r>
            <a:r>
              <a:rPr lang="it-IT" sz="1400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 </a:t>
            </a:r>
          </a:p>
          <a:p>
            <a:pPr marL="342900" indent="-342900" algn="just">
              <a:buAutoNum type="arabicPeriod"/>
            </a:pPr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Garantire</a:t>
            </a:r>
            <a:r>
              <a:rPr lang="it-IT" sz="1400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 un processo di </a:t>
            </a:r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transizione</a:t>
            </a:r>
            <a:r>
              <a:rPr lang="it-IT" sz="1400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 verso le fonti rinnovabili, ad oggi non ancora sufficientemente mature in tutti i settori di utilizzo, attraverso la promozione dei combustibili alternativi</a:t>
            </a:r>
          </a:p>
          <a:p>
            <a:pPr marL="342900" indent="-342900" algn="just">
              <a:buAutoNum type="arabicPeriod"/>
            </a:pPr>
            <a:r>
              <a:rPr lang="it-IT" sz="1400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Considerare le </a:t>
            </a:r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peculiarità</a:t>
            </a:r>
            <a:r>
              <a:rPr lang="it-IT" sz="1400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 di alcune </a:t>
            </a:r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forme</a:t>
            </a:r>
            <a:r>
              <a:rPr lang="it-IT" sz="1400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 </a:t>
            </a:r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di</a:t>
            </a:r>
            <a:r>
              <a:rPr lang="it-IT" sz="1400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 </a:t>
            </a:r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trasporto</a:t>
            </a:r>
            <a:r>
              <a:rPr lang="it-IT" sz="1400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 specifico (trasporto aereo e marittimo), le cui regole di mercato devono essere coerenti e concorrenti con quelle adottate su scala globale </a:t>
            </a:r>
          </a:p>
          <a:p>
            <a:pPr marL="342900" indent="-342900" algn="just">
              <a:buAutoNum type="arabicPeriod"/>
            </a:pPr>
            <a:r>
              <a:rPr lang="it-IT" sz="1400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Considerare le </a:t>
            </a:r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potenzialità di sviluppo di biocarburanti </a:t>
            </a:r>
            <a:r>
              <a:rPr lang="it-IT" sz="1400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direttamente connessi allo sviluppo della filiera del corrispondente combustibile fossile (GPL/</a:t>
            </a:r>
            <a:r>
              <a:rPr lang="it-IT" sz="1400" dirty="0" err="1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bio</a:t>
            </a:r>
            <a:r>
              <a:rPr lang="it-IT" sz="1400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-GPL; GNL/</a:t>
            </a:r>
            <a:r>
              <a:rPr lang="it-IT" sz="1400" dirty="0" err="1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bio</a:t>
            </a:r>
            <a:r>
              <a:rPr lang="it-IT" sz="1400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-GNL)</a:t>
            </a:r>
          </a:p>
        </p:txBody>
      </p:sp>
      <p:sp>
        <p:nvSpPr>
          <p:cNvPr id="31" name="Rettangolo arrotondato 11">
            <a:extLst>
              <a:ext uri="{FF2B5EF4-FFF2-40B4-BE49-F238E27FC236}">
                <a16:creationId xmlns:a16="http://schemas.microsoft.com/office/drawing/2014/main" id="{9BBE2EF5-22A9-49D0-B12B-1DDD52632FBA}"/>
              </a:ext>
            </a:extLst>
          </p:cNvPr>
          <p:cNvSpPr/>
          <p:nvPr/>
        </p:nvSpPr>
        <p:spPr>
          <a:xfrm>
            <a:off x="155340" y="942646"/>
            <a:ext cx="6156684" cy="3989398"/>
          </a:xfrm>
          <a:prstGeom prst="round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dirty="0">
              <a:solidFill>
                <a:schemeClr val="tx2">
                  <a:lumMod val="75000"/>
                </a:schemeClr>
              </a:solidFill>
              <a:latin typeface="Helvetica Ligh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Immagine 7" descr="Assocostieri_ConfComm_orizz">
            <a:extLst>
              <a:ext uri="{FF2B5EF4-FFF2-40B4-BE49-F238E27FC236}">
                <a16:creationId xmlns:a16="http://schemas.microsoft.com/office/drawing/2014/main" id="{95A7020C-0770-4EA6-B63E-DB2F69D9B8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7913" y="6056313"/>
            <a:ext cx="2224087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ttangolo 20">
            <a:extLst>
              <a:ext uri="{FF2B5EF4-FFF2-40B4-BE49-F238E27FC236}">
                <a16:creationId xmlns:a16="http://schemas.microsoft.com/office/drawing/2014/main" id="{D9D9BC94-FB7E-46E1-9414-215CCC56240A}"/>
              </a:ext>
            </a:extLst>
          </p:cNvPr>
          <p:cNvSpPr/>
          <p:nvPr/>
        </p:nvSpPr>
        <p:spPr>
          <a:xfrm>
            <a:off x="273050" y="217488"/>
            <a:ext cx="11468100" cy="685800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>
                <a:solidFill>
                  <a:prstClr val="white"/>
                </a:solidFill>
                <a:latin typeface="Helvetica Light"/>
                <a:cs typeface="Helvetica Light"/>
              </a:rPr>
              <a:t>Gas Naturale e GNL</a:t>
            </a:r>
          </a:p>
        </p:txBody>
      </p:sp>
      <p:cxnSp>
        <p:nvCxnSpPr>
          <p:cNvPr id="22" name="Connettore 1 21">
            <a:extLst>
              <a:ext uri="{FF2B5EF4-FFF2-40B4-BE49-F238E27FC236}">
                <a16:creationId xmlns:a16="http://schemas.microsoft.com/office/drawing/2014/main" id="{7393F463-AD3D-4FF4-B828-D0D0927C6B0E}"/>
              </a:ext>
            </a:extLst>
          </p:cNvPr>
          <p:cNvCxnSpPr/>
          <p:nvPr/>
        </p:nvCxnSpPr>
        <p:spPr>
          <a:xfrm flipV="1">
            <a:off x="257175" y="223838"/>
            <a:ext cx="11483975" cy="0"/>
          </a:xfrm>
          <a:prstGeom prst="line">
            <a:avLst/>
          </a:prstGeom>
          <a:ln w="57150" cmpd="sng">
            <a:solidFill>
              <a:schemeClr val="accent1"/>
            </a:solidFill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744898E1-8B8D-429C-840E-257A6C9B84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20756102"/>
              </p:ext>
            </p:extLst>
          </p:nvPr>
        </p:nvGraphicFramePr>
        <p:xfrm>
          <a:off x="47329" y="909639"/>
          <a:ext cx="5184576" cy="4679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asellaDiTesto 4">
            <a:extLst>
              <a:ext uri="{FF2B5EF4-FFF2-40B4-BE49-F238E27FC236}">
                <a16:creationId xmlns:a16="http://schemas.microsoft.com/office/drawing/2014/main" id="{7DC90738-E9EB-485C-A370-75FB849BEE18}"/>
              </a:ext>
            </a:extLst>
          </p:cNvPr>
          <p:cNvSpPr txBox="1"/>
          <p:nvPr/>
        </p:nvSpPr>
        <p:spPr>
          <a:xfrm>
            <a:off x="47328" y="6597352"/>
            <a:ext cx="15760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Fonte: dati </a:t>
            </a:r>
            <a:r>
              <a:rPr lang="it-IT" sz="1000" b="1" dirty="0" err="1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MiSE</a:t>
            </a:r>
            <a:r>
              <a:rPr lang="it-IT" sz="1000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 e SNAM</a:t>
            </a:r>
          </a:p>
        </p:txBody>
      </p:sp>
      <p:pic>
        <p:nvPicPr>
          <p:cNvPr id="15" name="Immagine 14">
            <a:extLst>
              <a:ext uri="{FF2B5EF4-FFF2-40B4-BE49-F238E27FC236}">
                <a16:creationId xmlns:a16="http://schemas.microsoft.com/office/drawing/2014/main" id="{415BBFA8-9EE6-4F63-B747-1AAE3F2424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1905" y="1318642"/>
            <a:ext cx="6509245" cy="2038350"/>
          </a:xfrm>
          <a:prstGeom prst="rect">
            <a:avLst/>
          </a:prstGeom>
        </p:spPr>
      </p:pic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5A48207-AE18-47A4-97D9-B61F8C790905}"/>
              </a:ext>
            </a:extLst>
          </p:cNvPr>
          <p:cNvSpPr txBox="1"/>
          <p:nvPr/>
        </p:nvSpPr>
        <p:spPr>
          <a:xfrm>
            <a:off x="5231905" y="927219"/>
            <a:ext cx="4131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OFFERTA DI GAS NATURALE IN ITALIA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BB9B40E6-C373-419D-8725-CE16FF71490D}"/>
              </a:ext>
            </a:extLst>
          </p:cNvPr>
          <p:cNvSpPr txBox="1"/>
          <p:nvPr/>
        </p:nvSpPr>
        <p:spPr>
          <a:xfrm>
            <a:off x="5198387" y="3356992"/>
            <a:ext cx="6408711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Il gas naturale contribuisce a ridurre le emissioni in atmosfera sostituendo i combustibili fossili più inquinanti.</a:t>
            </a:r>
          </a:p>
          <a:p>
            <a:pPr algn="just"/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A parità di energia utilizzata, l’anidride carbonica prodotta dalla combustione del gas naturale è inferiore del: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25-30% rispetto ai prodotti petroliferi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40-50% rispetto al carbone.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sz="1400" b="1" dirty="0">
              <a:solidFill>
                <a:schemeClr val="accent1">
                  <a:lumMod val="50000"/>
                </a:schemeClr>
              </a:solidFill>
              <a:latin typeface="Helvetica Light"/>
            </a:endParaRPr>
          </a:p>
          <a:p>
            <a:pPr algn="just"/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Il GNL/GNC è uno dei combustibili individuati dalla direttiva DAFI come «alternativo» che deve contribuire al processo di transizione verso fonti energetiche rinnovabili nei diversi settori di utilizzo, tra cui </a:t>
            </a:r>
          </a:p>
          <a:p>
            <a:pPr marL="285750" indent="-285750" algn="just">
              <a:buFontTx/>
              <a:buChar char="-"/>
            </a:pPr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Trasporti</a:t>
            </a:r>
          </a:p>
          <a:p>
            <a:pPr marL="285750" indent="-285750" algn="just">
              <a:buFontTx/>
              <a:buChar char="-"/>
            </a:pPr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Utenze industriali off- </a:t>
            </a:r>
            <a:r>
              <a:rPr lang="it-IT" sz="1400" b="1" dirty="0" err="1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grid</a:t>
            </a:r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 </a:t>
            </a:r>
          </a:p>
          <a:p>
            <a:pPr marL="285750" indent="-285750" algn="just">
              <a:buFontTx/>
              <a:buChar char="-"/>
            </a:pPr>
            <a:r>
              <a:rPr lang="it-IT" sz="1400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Reti locali off-</a:t>
            </a:r>
            <a:r>
              <a:rPr lang="it-IT" sz="1400" b="1" dirty="0" err="1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grid</a:t>
            </a:r>
            <a:endParaRPr lang="it-IT" sz="1400" b="1" dirty="0">
              <a:solidFill>
                <a:schemeClr val="accent1">
                  <a:lumMod val="50000"/>
                </a:schemeClr>
              </a:solidFill>
              <a:latin typeface="Helvetica Light"/>
            </a:endParaRP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1A65B531-770F-4201-8B30-9579B3D70478}"/>
              </a:ext>
            </a:extLst>
          </p:cNvPr>
          <p:cNvSpPr/>
          <p:nvPr/>
        </p:nvSpPr>
        <p:spPr>
          <a:xfrm>
            <a:off x="5303912" y="2808782"/>
            <a:ext cx="6408711" cy="3693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arrotondato 11">
            <a:extLst>
              <a:ext uri="{FF2B5EF4-FFF2-40B4-BE49-F238E27FC236}">
                <a16:creationId xmlns:a16="http://schemas.microsoft.com/office/drawing/2014/main" id="{A47C0463-0032-496E-AC71-3C1AE4ED6D75}"/>
              </a:ext>
            </a:extLst>
          </p:cNvPr>
          <p:cNvSpPr/>
          <p:nvPr/>
        </p:nvSpPr>
        <p:spPr>
          <a:xfrm>
            <a:off x="280957" y="2420888"/>
            <a:ext cx="11483974" cy="2664296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accent1">
                  <a:lumMod val="50000"/>
                </a:schemeClr>
              </a:solidFill>
              <a:latin typeface="Helvetica Light"/>
            </a:endParaRPr>
          </a:p>
        </p:txBody>
      </p:sp>
      <p:pic>
        <p:nvPicPr>
          <p:cNvPr id="9220" name="Immagine 7" descr="Assocostieri_ConfComm_orizz">
            <a:extLst>
              <a:ext uri="{FF2B5EF4-FFF2-40B4-BE49-F238E27FC236}">
                <a16:creationId xmlns:a16="http://schemas.microsoft.com/office/drawing/2014/main" id="{95A7020C-0770-4EA6-B63E-DB2F69D9B8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7913" y="6056313"/>
            <a:ext cx="2224087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ttangolo 20">
            <a:extLst>
              <a:ext uri="{FF2B5EF4-FFF2-40B4-BE49-F238E27FC236}">
                <a16:creationId xmlns:a16="http://schemas.microsoft.com/office/drawing/2014/main" id="{D9D9BC94-FB7E-46E1-9414-215CCC56240A}"/>
              </a:ext>
            </a:extLst>
          </p:cNvPr>
          <p:cNvSpPr/>
          <p:nvPr/>
        </p:nvSpPr>
        <p:spPr>
          <a:xfrm>
            <a:off x="273050" y="217488"/>
            <a:ext cx="11468100" cy="685800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>
                <a:solidFill>
                  <a:prstClr val="white"/>
                </a:solidFill>
                <a:latin typeface="Helvetica Light"/>
                <a:cs typeface="Helvetica Light"/>
              </a:rPr>
              <a:t>[EN.SI.10] Riduzione dell’accisa sul gas naturale impiegato negli usi di cantiere, nei motori fissi e nelle operazioni di campo per l’estrazione di idrocarburi</a:t>
            </a:r>
          </a:p>
        </p:txBody>
      </p:sp>
      <p:cxnSp>
        <p:nvCxnSpPr>
          <p:cNvPr id="22" name="Connettore 1 21">
            <a:extLst>
              <a:ext uri="{FF2B5EF4-FFF2-40B4-BE49-F238E27FC236}">
                <a16:creationId xmlns:a16="http://schemas.microsoft.com/office/drawing/2014/main" id="{7393F463-AD3D-4FF4-B828-D0D0927C6B0E}"/>
              </a:ext>
            </a:extLst>
          </p:cNvPr>
          <p:cNvCxnSpPr/>
          <p:nvPr/>
        </p:nvCxnSpPr>
        <p:spPr>
          <a:xfrm flipV="1">
            <a:off x="257175" y="223838"/>
            <a:ext cx="11483975" cy="0"/>
          </a:xfrm>
          <a:prstGeom prst="line">
            <a:avLst/>
          </a:prstGeom>
          <a:ln w="57150" cmpd="sng">
            <a:solidFill>
              <a:schemeClr val="accent1"/>
            </a:solidFill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E44EEF9-6986-4571-9FB1-092CEA2F8D37}"/>
              </a:ext>
            </a:extLst>
          </p:cNvPr>
          <p:cNvSpPr txBox="1"/>
          <p:nvPr/>
        </p:nvSpPr>
        <p:spPr>
          <a:xfrm>
            <a:off x="273050" y="980728"/>
            <a:ext cx="114839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b="1" i="1" dirty="0">
                <a:solidFill>
                  <a:schemeClr val="accent1">
                    <a:lumMod val="50000"/>
                  </a:schemeClr>
                </a:solidFill>
              </a:rPr>
              <a:t>La riduzione per l’estrazione di idrocarburi è un sussidio alla produzione che incoraggia l’uso di combustibili fossili per scopi industriali, danneggiando l’ambiente e inviando un errato segnale di prezzo come input da utilizzare nel processo produttivo. </a:t>
            </a:r>
          </a:p>
          <a:p>
            <a:pPr algn="just"/>
            <a:r>
              <a:rPr lang="it-IT" sz="1600" b="1" i="1" dirty="0">
                <a:solidFill>
                  <a:schemeClr val="accent1">
                    <a:lumMod val="50000"/>
                  </a:schemeClr>
                </a:solidFill>
              </a:rPr>
              <a:t>Inoltre, la riduzione dell’accisa sul gas naturale in questo contesto crea una disparità nell’applicazione del principio “chi inquina paga” per un combustibile fossile. 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7172C6B-E5E0-4324-BE79-057B60545A0B}"/>
              </a:ext>
            </a:extLst>
          </p:cNvPr>
          <p:cNvSpPr txBox="1"/>
          <p:nvPr/>
        </p:nvSpPr>
        <p:spPr>
          <a:xfrm>
            <a:off x="273050" y="2636912"/>
            <a:ext cx="114839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In linea di principio ASSOCOSTIERI, nella classificazione e nelle motivazioni adottate per tutti i sussidi, suggerisce di adottare un approccio che consideri:</a:t>
            </a:r>
            <a:br>
              <a:rPr lang="it-IT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</a:br>
            <a:r>
              <a:rPr lang="it-IT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1. se il combustibile beneficiario del sussidio, seppur fossile, è effettivamente sostituibile con soluzioni </a:t>
            </a:r>
            <a:r>
              <a:rPr lang="it-IT" b="1" i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green</a:t>
            </a:r>
          </a:p>
          <a:p>
            <a:r>
              <a:rPr lang="it-IT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2. se l’utilizzo di tale combustibile rispetto agli altri fossili apporta benefici ambientali apprezzabili</a:t>
            </a:r>
          </a:p>
          <a:p>
            <a:endParaRPr lang="it-IT" b="1" dirty="0">
              <a:solidFill>
                <a:schemeClr val="accent1">
                  <a:lumMod val="50000"/>
                </a:schemeClr>
              </a:solidFill>
              <a:latin typeface="Helvetica Light"/>
            </a:endParaRPr>
          </a:p>
          <a:p>
            <a:pPr algn="just"/>
            <a:r>
              <a:rPr lang="it-IT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Non appare equo o logico tassare indistintamente tutte le fonti fossili, ma si ritiene auspicabile l’adozione di un trattamento fiscale preferenziale per le fonti che presentano caratteri efficienti e di minore impatto ambientale, come il gas naturale.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A14618A-5723-4E00-83B3-CBD4827C8CBC}"/>
              </a:ext>
            </a:extLst>
          </p:cNvPr>
          <p:cNvSpPr txBox="1"/>
          <p:nvPr/>
        </p:nvSpPr>
        <p:spPr>
          <a:xfrm>
            <a:off x="292847" y="5314623"/>
            <a:ext cx="114601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Per il sussidio in oggetto, che si rivolge a tipologie di utilizzo specifiche e con consumi marginali, ed il cui impatto economico è di 0,768 €/1000mc ASSOCOSTIERI ritiene che si possa procedere ad una graduale riduzione del sussidio</a:t>
            </a:r>
          </a:p>
        </p:txBody>
      </p:sp>
    </p:spTree>
    <p:extLst>
      <p:ext uri="{BB962C8B-B14F-4D97-AF65-F5344CB8AC3E}">
        <p14:creationId xmlns:p14="http://schemas.microsoft.com/office/powerpoint/2010/main" val="180953764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arrotondato 11">
            <a:extLst>
              <a:ext uri="{FF2B5EF4-FFF2-40B4-BE49-F238E27FC236}">
                <a16:creationId xmlns:a16="http://schemas.microsoft.com/office/drawing/2014/main" id="{908565D6-89B1-4ACB-853A-4DE660AAEB4A}"/>
              </a:ext>
            </a:extLst>
          </p:cNvPr>
          <p:cNvSpPr/>
          <p:nvPr/>
        </p:nvSpPr>
        <p:spPr>
          <a:xfrm>
            <a:off x="216589" y="4846678"/>
            <a:ext cx="11483974" cy="120032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solidFill>
                <a:schemeClr val="accent1">
                  <a:lumMod val="50000"/>
                </a:schemeClr>
              </a:solidFill>
              <a:latin typeface="Helvetica Light"/>
            </a:endParaRPr>
          </a:p>
        </p:txBody>
      </p:sp>
      <p:pic>
        <p:nvPicPr>
          <p:cNvPr id="9220" name="Immagine 7" descr="Assocostieri_ConfComm_orizz">
            <a:extLst>
              <a:ext uri="{FF2B5EF4-FFF2-40B4-BE49-F238E27FC236}">
                <a16:creationId xmlns:a16="http://schemas.microsoft.com/office/drawing/2014/main" id="{95A7020C-0770-4EA6-B63E-DB2F69D9B8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7913" y="6056313"/>
            <a:ext cx="2224087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Rettangolo 20">
            <a:extLst>
              <a:ext uri="{FF2B5EF4-FFF2-40B4-BE49-F238E27FC236}">
                <a16:creationId xmlns:a16="http://schemas.microsoft.com/office/drawing/2014/main" id="{D9D9BC94-FB7E-46E1-9414-215CCC56240A}"/>
              </a:ext>
            </a:extLst>
          </p:cNvPr>
          <p:cNvSpPr/>
          <p:nvPr/>
        </p:nvSpPr>
        <p:spPr>
          <a:xfrm>
            <a:off x="273050" y="217488"/>
            <a:ext cx="11468100" cy="685800"/>
          </a:xfrm>
          <a:prstGeom prst="rect">
            <a:avLst/>
          </a:prstGeom>
          <a:solidFill>
            <a:schemeClr val="tx2">
              <a:lumMod val="75000"/>
            </a:schemeClr>
          </a:solidFill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b="1" dirty="0">
                <a:solidFill>
                  <a:prstClr val="white"/>
                </a:solidFill>
                <a:latin typeface="Helvetica Light"/>
                <a:cs typeface="Helvetica Light"/>
              </a:rPr>
              <a:t>[EN.SI.20] </a:t>
            </a:r>
            <a:r>
              <a:rPr lang="it-IT" sz="2000" b="1" dirty="0">
                <a:solidFill>
                  <a:prstClr val="white"/>
                </a:solidFill>
                <a:latin typeface="Helvetica Light"/>
              </a:rPr>
              <a:t>Riduzione dell’accisa sul gas naturale impiegato per usi industriali termoelettrici esclusi, da soggetti che registrano consumi superiori a 1.200.000 mc annui </a:t>
            </a:r>
          </a:p>
        </p:txBody>
      </p:sp>
      <p:cxnSp>
        <p:nvCxnSpPr>
          <p:cNvPr id="22" name="Connettore 1 21">
            <a:extLst>
              <a:ext uri="{FF2B5EF4-FFF2-40B4-BE49-F238E27FC236}">
                <a16:creationId xmlns:a16="http://schemas.microsoft.com/office/drawing/2014/main" id="{7393F463-AD3D-4FF4-B828-D0D0927C6B0E}"/>
              </a:ext>
            </a:extLst>
          </p:cNvPr>
          <p:cNvCxnSpPr/>
          <p:nvPr/>
        </p:nvCxnSpPr>
        <p:spPr>
          <a:xfrm flipV="1">
            <a:off x="257175" y="223838"/>
            <a:ext cx="11483975" cy="0"/>
          </a:xfrm>
          <a:prstGeom prst="line">
            <a:avLst/>
          </a:prstGeom>
          <a:ln w="57150" cmpd="sng">
            <a:solidFill>
              <a:schemeClr val="accent1"/>
            </a:solidFill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2" name="Immagine 1">
            <a:extLst>
              <a:ext uri="{FF2B5EF4-FFF2-40B4-BE49-F238E27FC236}">
                <a16:creationId xmlns:a16="http://schemas.microsoft.com/office/drawing/2014/main" id="{DD19097E-D47C-4BB9-9BB7-F27B311662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295" y="2795773"/>
            <a:ext cx="5781675" cy="1943100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DB371215-5115-4D65-9B2F-1CC298DBC309}"/>
              </a:ext>
            </a:extLst>
          </p:cNvPr>
          <p:cNvSpPr txBox="1"/>
          <p:nvPr/>
        </p:nvSpPr>
        <p:spPr>
          <a:xfrm>
            <a:off x="251983" y="1126068"/>
            <a:ext cx="57816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Nel 2018 il comparto industriale ha contribuito ai consumi per circa 15,4 miliardi di metri cubi.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Dal 2014 ad oggi, i prelievi di gas dei soggetti direttamente interconnessi alla rete si sono attestati complessivamente intorno ai 13,1 miliardi di metri cubi su base annua.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901546F4-691B-4F5A-AD15-46E66B838B6A}"/>
              </a:ext>
            </a:extLst>
          </p:cNvPr>
          <p:cNvSpPr txBox="1"/>
          <p:nvPr/>
        </p:nvSpPr>
        <p:spPr>
          <a:xfrm>
            <a:off x="47328" y="6597352"/>
            <a:ext cx="10839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000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Fonte: dati </a:t>
            </a:r>
            <a:r>
              <a:rPr lang="it-IT" sz="1000" b="1" dirty="0" err="1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MiSE</a:t>
            </a:r>
            <a:endParaRPr lang="it-IT" sz="1000" b="1" dirty="0">
              <a:solidFill>
                <a:schemeClr val="accent1">
                  <a:lumMod val="50000"/>
                </a:schemeClr>
              </a:solidFill>
              <a:latin typeface="Helvetica Light"/>
            </a:endParaRPr>
          </a:p>
        </p:txBody>
      </p:sp>
      <p:graphicFrame>
        <p:nvGraphicFramePr>
          <p:cNvPr id="6" name="Grafico 5">
            <a:extLst>
              <a:ext uri="{FF2B5EF4-FFF2-40B4-BE49-F238E27FC236}">
                <a16:creationId xmlns:a16="http://schemas.microsoft.com/office/drawing/2014/main" id="{8A25FCCC-FC57-4CFE-A989-F6F85D1615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5311005"/>
              </p:ext>
            </p:extLst>
          </p:nvPr>
        </p:nvGraphicFramePr>
        <p:xfrm>
          <a:off x="6456040" y="886819"/>
          <a:ext cx="5300985" cy="36223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CasellaDiTesto 6">
            <a:extLst>
              <a:ext uri="{FF2B5EF4-FFF2-40B4-BE49-F238E27FC236}">
                <a16:creationId xmlns:a16="http://schemas.microsoft.com/office/drawing/2014/main" id="{D8D33111-33E7-4D58-86F0-4DED80C98B0A}"/>
              </a:ext>
            </a:extLst>
          </p:cNvPr>
          <p:cNvSpPr txBox="1"/>
          <p:nvPr/>
        </p:nvSpPr>
        <p:spPr>
          <a:xfrm>
            <a:off x="273051" y="4869160"/>
            <a:ext cx="114776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Il gas naturale ha coperto quasi la metà dei consumi del comparto industriale nel 2018 e non risulta ancora sostituibile con fonti rinnovabili.</a:t>
            </a:r>
            <a:br>
              <a:rPr lang="it-IT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</a:br>
            <a:r>
              <a:rPr lang="it-IT" b="1" dirty="0">
                <a:solidFill>
                  <a:schemeClr val="accent1">
                    <a:lumMod val="50000"/>
                  </a:schemeClr>
                </a:solidFill>
                <a:latin typeface="Helvetica Light"/>
              </a:rPr>
              <a:t>Una riduzione o una eliminazione del sussidio potrebbe favorire il ricorso a combustibili fossili maggiormente inquinanti (per es. olio combustibile)</a:t>
            </a:r>
          </a:p>
        </p:txBody>
      </p:sp>
    </p:spTree>
    <p:extLst>
      <p:ext uri="{BB962C8B-B14F-4D97-AF65-F5344CB8AC3E}">
        <p14:creationId xmlns:p14="http://schemas.microsoft.com/office/powerpoint/2010/main" val="327506208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>
            <a:extLst>
              <a:ext uri="{FF2B5EF4-FFF2-40B4-BE49-F238E27FC236}">
                <a16:creationId xmlns:a16="http://schemas.microsoft.com/office/drawing/2014/main" id="{82931A5D-831D-4E59-B2F4-B09BC62690A9}"/>
              </a:ext>
            </a:extLst>
          </p:cNvPr>
          <p:cNvSpPr>
            <a:spLocks noChangeAspect="1"/>
          </p:cNvSpPr>
          <p:nvPr/>
        </p:nvSpPr>
        <p:spPr>
          <a:xfrm>
            <a:off x="4651375" y="4313238"/>
            <a:ext cx="2882900" cy="268287"/>
          </a:xfrm>
          <a:prstGeom prst="rect">
            <a:avLst/>
          </a:prstGeom>
          <a:noFill/>
          <a:ln w="190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chemeClr val="tx2"/>
                </a:solidFill>
                <a:latin typeface="Helvetica Light"/>
                <a:cs typeface="Helvetica Light"/>
              </a:rPr>
              <a:t>Via di Vigna Murata, 40  - 00143 Roma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1200" dirty="0">
                <a:solidFill>
                  <a:schemeClr val="tx2"/>
                </a:solidFill>
                <a:latin typeface="Helvetica Light"/>
                <a:cs typeface="Helvetica Light"/>
              </a:rPr>
              <a:t>assocostieri@assocostieri.it</a:t>
            </a:r>
          </a:p>
        </p:txBody>
      </p:sp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E1AC3C19-5BDA-40CD-AE74-F6535B5397ED}"/>
              </a:ext>
            </a:extLst>
          </p:cNvPr>
          <p:cNvCxnSpPr/>
          <p:nvPr/>
        </p:nvCxnSpPr>
        <p:spPr>
          <a:xfrm flipV="1">
            <a:off x="2438400" y="4195763"/>
            <a:ext cx="7669213" cy="0"/>
          </a:xfrm>
          <a:prstGeom prst="line">
            <a:avLst/>
          </a:prstGeom>
          <a:ln w="57150" cmpd="sng">
            <a:solidFill>
              <a:schemeClr val="accent1"/>
            </a:solidFill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8676" name="CasellaDiTesto 13">
            <a:extLst>
              <a:ext uri="{FF2B5EF4-FFF2-40B4-BE49-F238E27FC236}">
                <a16:creationId xmlns:a16="http://schemas.microsoft.com/office/drawing/2014/main" id="{F4E98C45-C344-4774-9DA3-2BD5808D91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48025" y="49847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it-IT" altLang="it-IT" sz="1800"/>
          </a:p>
        </p:txBody>
      </p:sp>
      <p:sp>
        <p:nvSpPr>
          <p:cNvPr id="28677" name="CasellaDiTesto 2">
            <a:extLst>
              <a:ext uri="{FF2B5EF4-FFF2-40B4-BE49-F238E27FC236}">
                <a16:creationId xmlns:a16="http://schemas.microsoft.com/office/drawing/2014/main" id="{C5C4DCFD-977C-4347-95EE-690A951AEA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5175" y="6000750"/>
            <a:ext cx="30495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it-IT" altLang="it-IT" sz="1400">
                <a:solidFill>
                  <a:srgbClr val="1F497D"/>
                </a:solidFill>
                <a:latin typeface="Helvetica Light"/>
                <a:ea typeface="Helvetica Light"/>
                <a:cs typeface="Helvetica Light"/>
              </a:rPr>
              <a:t>www.assocostieri.it</a:t>
            </a:r>
          </a:p>
        </p:txBody>
      </p:sp>
      <p:pic>
        <p:nvPicPr>
          <p:cNvPr id="28678" name="Picture 9" descr="C:\Documents and Settings\Utente\Desktop\nuovo logo\Assocostieri+ConfCommercio in negativo\Assocostieri_ConfComm_orizz.png">
            <a:extLst>
              <a:ext uri="{FF2B5EF4-FFF2-40B4-BE49-F238E27FC236}">
                <a16:creationId xmlns:a16="http://schemas.microsoft.com/office/drawing/2014/main" id="{C49099D3-2467-4629-8626-CBF3AF4A82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375" y="2997200"/>
            <a:ext cx="2889250" cy="957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3865</TotalTime>
  <Words>913</Words>
  <Application>Microsoft Office PowerPoint</Application>
  <PresentationFormat>Widescreen</PresentationFormat>
  <Paragraphs>79</Paragraphs>
  <Slides>7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Arial</vt:lpstr>
      <vt:lpstr>Book Antiqua</vt:lpstr>
      <vt:lpstr>Calibri</vt:lpstr>
      <vt:lpstr>Helvetica Light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chiara</dc:creator>
  <cp:lastModifiedBy>office01</cp:lastModifiedBy>
  <cp:revision>560</cp:revision>
  <cp:lastPrinted>2020-01-13T14:27:26Z</cp:lastPrinted>
  <dcterms:created xsi:type="dcterms:W3CDTF">2016-05-03T13:13:23Z</dcterms:created>
  <dcterms:modified xsi:type="dcterms:W3CDTF">2020-05-22T15:42:18Z</dcterms:modified>
</cp:coreProperties>
</file>